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2" r:id="rId5"/>
    <p:sldMasterId id="2147483787" r:id="rId6"/>
  </p:sldMasterIdLst>
  <p:notesMasterIdLst>
    <p:notesMasterId r:id="rId27"/>
  </p:notesMasterIdLst>
  <p:sldIdLst>
    <p:sldId id="2076137761" r:id="rId7"/>
    <p:sldId id="2076137762" r:id="rId8"/>
    <p:sldId id="259" r:id="rId9"/>
    <p:sldId id="2076136817" r:id="rId10"/>
    <p:sldId id="2076137770" r:id="rId11"/>
    <p:sldId id="1429" r:id="rId12"/>
    <p:sldId id="2076137796" r:id="rId13"/>
    <p:sldId id="1430" r:id="rId14"/>
    <p:sldId id="1817" r:id="rId15"/>
    <p:sldId id="2076137797" r:id="rId16"/>
    <p:sldId id="1830" r:id="rId17"/>
    <p:sldId id="1850" r:id="rId18"/>
    <p:sldId id="1835" r:id="rId19"/>
    <p:sldId id="2438" r:id="rId20"/>
    <p:sldId id="2076137798" r:id="rId21"/>
    <p:sldId id="2076137768" r:id="rId22"/>
    <p:sldId id="2076137769" r:id="rId23"/>
    <p:sldId id="264" r:id="rId24"/>
    <p:sldId id="263" r:id="rId25"/>
    <p:sldId id="20761377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382"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10/05/2020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5/10/2020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16</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680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88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8137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580373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4018974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830963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03414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737556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993455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8812484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5757034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15784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8117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68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755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751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48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5/10/2020</a:t>
            </a:fld>
            <a:endParaRPr>
              <a:solidFill>
                <a:srgbClr val="292929">
                  <a:tint val="75000"/>
                </a:srgbClr>
              </a:solidFill>
            </a:endParaRPr>
          </a:p>
        </p:txBody>
      </p:sp>
    </p:spTree>
    <p:extLst>
      <p:ext uri="{BB962C8B-B14F-4D97-AF65-F5344CB8AC3E}">
        <p14:creationId xmlns:p14="http://schemas.microsoft.com/office/powerpoint/2010/main" val="300014789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036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89698879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2563930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50340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7558043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10-05-2020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1886887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10-05-2020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7713408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10-05-2020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474190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6905901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243978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95496523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093951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348208666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477969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1289913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17995306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94066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65175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3902822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753681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1054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449440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144970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5/10/2020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5/10/2020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7143111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8439419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7482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image" Target="../media/image9.emf"/><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9.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theme" Target="../theme/theme5.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theme" Target="../theme/theme6.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52623128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1" r:id="rId18"/>
    <p:sldLayoutId id="2147483785" r:id="rId19"/>
    <p:sldLayoutId id="214748378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10-05-2020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417488787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0.xml"/><Relationship Id="rId1" Type="http://schemas.openxmlformats.org/officeDocument/2006/relationships/slideLayout" Target="../slideLayouts/slideLayout102.xml"/><Relationship Id="rId4" Type="http://schemas.openxmlformats.org/officeDocument/2006/relationships/image" Target="../media/image63.emf"/></Relationships>
</file>

<file path=ppt/slides/_rels/slide1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1.xml"/><Relationship Id="rId1" Type="http://schemas.openxmlformats.org/officeDocument/2006/relationships/slideLayout" Target="../slideLayouts/slideLayout102.xml"/><Relationship Id="rId4" Type="http://schemas.openxmlformats.org/officeDocument/2006/relationships/image" Target="../media/image63.emf"/></Relationships>
</file>

<file path=ppt/slides/_rels/slide1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2.xml"/><Relationship Id="rId1" Type="http://schemas.openxmlformats.org/officeDocument/2006/relationships/slideLayout" Target="../slideLayouts/slideLayout102.xml"/><Relationship Id="rId4" Type="http://schemas.openxmlformats.org/officeDocument/2006/relationships/image" Target="../media/image6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9.xml"/></Relationships>
</file>

<file path=ppt/slides/_rels/slide15.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hyperlink" Target="https://docs.microsoft.com/connectors" TargetMode="External"/><Relationship Id="rId21" Type="http://schemas.openxmlformats.org/officeDocument/2006/relationships/image" Target="../media/image74.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14.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136.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64.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68.png"/><Relationship Id="rId10" Type="http://schemas.openxmlformats.org/officeDocument/2006/relationships/hyperlink" Target="https://youtu.be/dBCS1nPsDiE" TargetMode="External"/><Relationship Id="rId19" Type="http://schemas.openxmlformats.org/officeDocument/2006/relationships/image" Target="../media/image72.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67.png"/><Relationship Id="rId22"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6.png"/><Relationship Id="rId18" Type="http://schemas.openxmlformats.org/officeDocument/2006/relationships/hyperlink" Target="https://github.com/jenkinsns" TargetMode="External"/><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hyperlink" Target="https://www.linkedin.com/in/jenkinsns/" TargetMode="External"/><Relationship Id="rId17" Type="http://schemas.openxmlformats.org/officeDocument/2006/relationships/image" Target="../media/image88.png"/><Relationship Id="rId2" Type="http://schemas.openxmlformats.org/officeDocument/2006/relationships/image" Target="../media/image77.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jpg"/><Relationship Id="rId5" Type="http://schemas.openxmlformats.org/officeDocument/2006/relationships/image" Target="../media/image80.png"/><Relationship Id="rId15" Type="http://schemas.openxmlformats.org/officeDocument/2006/relationships/image" Target="../media/image87.png"/><Relationship Id="rId10" Type="http://schemas.openxmlformats.org/officeDocument/2006/relationships/image" Target="../media/image84.png"/><Relationship Id="rId19" Type="http://schemas.openxmlformats.org/officeDocument/2006/relationships/hyperlink" Target="https://www.facebook.com/spfxinfo/" TargetMode="External"/><Relationship Id="rId4" Type="http://schemas.openxmlformats.org/officeDocument/2006/relationships/image" Target="../media/image79.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1.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1" Type="http://schemas.openxmlformats.org/officeDocument/2006/relationships/slideLayout" Target="../slideLayouts/slideLayout11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Develop</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Build, secure and describe your API</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Import from existing artifacts (Open API, Postman) or build from scratch</a:t>
            </a:r>
            <a:endPar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Test</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Validate your API calls </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Share</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mn-ea"/>
                <a:cs typeface="+mn-cs"/>
              </a:rPr>
              <a:t>Certify</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Only for Public Connectors</a:t>
            </a:r>
            <a:endParaRPr kumimoji="0" lang="en-CA"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Connector ID</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Path</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1754326"/>
          </a:xfrm>
          <a:prstGeom prst="rect">
            <a:avLst/>
          </a:prstGeom>
        </p:spPr>
        <p:txBody>
          <a:bodyPr wrap="square">
            <a:spAutoFit/>
          </a:bodyPr>
          <a:lstStyle/>
          <a:p>
            <a:pPr algn="ctr"/>
            <a:r>
              <a:rPr lang="en-US" sz="5400" b="1" dirty="0">
                <a:solidFill>
                  <a:srgbClr val="7030A0"/>
                </a:solidFill>
              </a:rPr>
              <a:t>Demo</a:t>
            </a:r>
          </a:p>
          <a:p>
            <a:pPr algn="ctr"/>
            <a:endParaRPr lang="en-US" sz="5400" b="1" dirty="0">
              <a:solidFill>
                <a:srgbClr val="7030A0"/>
              </a:solidFill>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34918803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3200" dirty="0"/>
              <a:t>Day 4 - </a:t>
            </a:r>
            <a:r>
              <a:rPr lang="en-US" sz="3200" dirty="0"/>
              <a:t>Monitoring &amp; Administration of Power Automate</a:t>
            </a:r>
            <a:endParaRPr lang="en-AU" sz="3200" dirty="0"/>
          </a:p>
        </p:txBody>
      </p:sp>
    </p:spTree>
    <p:extLst>
      <p:ext uri="{BB962C8B-B14F-4D97-AF65-F5344CB8AC3E}">
        <p14:creationId xmlns:p14="http://schemas.microsoft.com/office/powerpoint/2010/main" val="1468006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FE7E954B-0B47-4532-B32A-5FCCDDB3C30B}"/>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78D68DAA-4A33-49EC-B707-7E36F4389323}"/>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405E73B0-F3D7-42CD-972A-820DFE02B13C}"/>
                </a:ext>
              </a:extLst>
            </p:cNvPr>
            <p:cNvSpPr txBox="1"/>
            <p:nvPr/>
          </p:nvSpPr>
          <p:spPr>
            <a:xfrm>
              <a:off x="4219" y="30101"/>
              <a:ext cx="2537287" cy="720000"/>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5EE11FC3-B010-4E64-A869-7E87C411C065}"/>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FC0EE1ED-F2C4-4E75-A568-5955DA74150E}"/>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8264D0A8-1943-49EE-AA6A-4F9EBE9F2861}"/>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18583050-E518-425D-9B0B-C23B183903EC}"/>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579A1DAD-74D3-4F43-B91B-B729DC86EDBD}"/>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7AA2605A-FE91-4FBE-AE46-9FB6A39A21F8}"/>
                </a:ext>
              </a:extLst>
            </p:cNvPr>
            <p:cNvSpPr txBox="1"/>
            <p:nvPr/>
          </p:nvSpPr>
          <p:spPr>
            <a:xfrm>
              <a:off x="2896726"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D7237DA7-0794-4D5E-87AD-12798E52CCA5}"/>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81B8908F-7487-492F-8EE3-6EA13584FAAD}"/>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13663D9A-7848-42F9-A322-D7926E4A26C4}"/>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defTabSz="488950">
                <a:lnSpc>
                  <a:spcPct val="150000"/>
                </a:lnSpc>
                <a:spcBef>
                  <a:spcPct val="0"/>
                </a:spcBef>
                <a:spcAft>
                  <a:spcPct val="15000"/>
                </a:spcAft>
                <a:buFont typeface="Wingdings" panose="05000000000000000000" pitchFamily="2" charset="2"/>
                <a:buChar char="ü"/>
              </a:pPr>
              <a:r>
                <a:rPr lang="en-US" sz="1100" dirty="0">
                  <a:solidFill>
                    <a:prstClr val="black">
                      <a:hueOff val="0"/>
                      <a:satOff val="0"/>
                      <a:lumOff val="0"/>
                      <a:alphaOff val="0"/>
                    </a:prstClr>
                  </a:solidFill>
                </a:rPr>
                <a:t>Building </a:t>
              </a:r>
              <a:r>
                <a:rPr lang="en-US" sz="1100" kern="1200" dirty="0">
                  <a:solidFill>
                    <a:prstClr val="black">
                      <a:hueOff val="0"/>
                      <a:satOff val="0"/>
                      <a:lumOff val="0"/>
                      <a:alphaOff val="0"/>
                    </a:prstClr>
                  </a:solidFill>
                  <a:latin typeface="Calibri" panose="020F0502020204030204"/>
                  <a:ea typeface="+mn-ea"/>
                  <a:cs typeface="+mn-cs"/>
                </a:rPr>
                <a:t>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93952CE7-42A7-48A3-BE3B-25B58D8C32FD}"/>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E1A81265-2A8A-4775-88D5-F33A301D73FF}"/>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755304CE-3EA6-4B2A-A48E-92D8DBAF7E3C}"/>
                </a:ext>
              </a:extLst>
            </p:cNvPr>
            <p:cNvSpPr txBox="1"/>
            <p:nvPr/>
          </p:nvSpPr>
          <p:spPr>
            <a:xfrm>
              <a:off x="5789234"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66EBCC46-CE05-42A4-9E66-5441525D6627}"/>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15AE78B8-A74D-44FF-B5D8-92A022A37B1F}"/>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F0907FF7-619A-4552-80CA-445F3ABBC471}"/>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User Input Acceptance &amp; Validation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Recurrance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Dynamic 365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DAE69B82-5C16-46EB-822D-8841F059CAB1}"/>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DFFEF1C4-865C-4B21-A21B-0038146C2B82}"/>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C5CFF19A-A4FD-4AF3-988F-3D7AC560E657}"/>
                </a:ext>
              </a:extLst>
            </p:cNvPr>
            <p:cNvSpPr txBox="1"/>
            <p:nvPr/>
          </p:nvSpPr>
          <p:spPr>
            <a:xfrm>
              <a:off x="8681741"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9D34373B-4AD1-4958-8A6C-3B059F10C7A3}"/>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48DED0BD-8CEF-4DBF-8127-845407138C5D}"/>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E36A8AAB-3998-4C78-B159-9187214CE195}"/>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Day3: Power Automate Project Scenarios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Approve / Reject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User Input Acceptance &amp; Validation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Recurrence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Dynamic 365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Azure Cognitive Services AI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App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SQL Server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err="1">
                <a:solidFill>
                  <a:srgbClr val="2F2F2F"/>
                </a:solidFill>
              </a:rPr>
              <a:t>HoL</a:t>
            </a:r>
            <a:r>
              <a:rPr lang="en-US" sz="2000" dirty="0">
                <a:solidFill>
                  <a:srgbClr val="2F2F2F"/>
                </a:solidFill>
              </a:rPr>
              <a:t> - End to End Business Flow with all Scenarios</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Connectors</a:t>
            </a:r>
          </a:p>
        </p:txBody>
      </p:sp>
    </p:spTree>
    <p:extLst>
      <p:ext uri="{BB962C8B-B14F-4D97-AF65-F5344CB8AC3E}">
        <p14:creationId xmlns:p14="http://schemas.microsoft.com/office/powerpoint/2010/main" val="284569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59474" y="2663561"/>
            <a:ext cx="4629384" cy="1075403"/>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Integrate the systems you’re already using…</a:t>
            </a:r>
          </a:p>
        </p:txBody>
      </p:sp>
      <p:grpSp>
        <p:nvGrpSpPr>
          <p:cNvPr id="6" name="Group 5"/>
          <p:cNvGrpSpPr/>
          <p:nvPr/>
        </p:nvGrpSpPr>
        <p:grpSpPr>
          <a:xfrm>
            <a:off x="670928" y="979293"/>
            <a:ext cx="6004427" cy="4879594"/>
            <a:chOff x="670159" y="978945"/>
            <a:chExt cx="6005278" cy="4880286"/>
          </a:xfrm>
        </p:grpSpPr>
        <p:grpSp>
          <p:nvGrpSpPr>
            <p:cNvPr id="7" name="Group 6"/>
            <p:cNvGrpSpPr/>
            <p:nvPr/>
          </p:nvGrpSpPr>
          <p:grpSpPr>
            <a:xfrm>
              <a:off x="670159" y="978945"/>
              <a:ext cx="6005278" cy="4880286"/>
              <a:chOff x="670159" y="1592262"/>
              <a:chExt cx="6005278" cy="4880286"/>
            </a:xfrm>
          </p:grpSpPr>
          <p:grpSp>
            <p:nvGrpSpPr>
              <p:cNvPr id="9" name="Group 8"/>
              <p:cNvGrpSpPr/>
              <p:nvPr/>
            </p:nvGrpSpPr>
            <p:grpSpPr>
              <a:xfrm>
                <a:off x="674293" y="1592262"/>
                <a:ext cx="6001144" cy="3873253"/>
                <a:chOff x="379241" y="1263798"/>
                <a:chExt cx="6847644" cy="4419600"/>
              </a:xfrm>
            </p:grpSpPr>
            <p:grpSp>
              <p:nvGrpSpPr>
                <p:cNvPr id="14" name="Group 13"/>
                <p:cNvGrpSpPr/>
                <p:nvPr/>
              </p:nvGrpSpPr>
              <p:grpSpPr>
                <a:xfrm>
                  <a:off x="379241" y="1263798"/>
                  <a:ext cx="6847644" cy="4419600"/>
                  <a:chOff x="2194749" y="2049462"/>
                  <a:chExt cx="6070876" cy="3918259"/>
                </a:xfrm>
              </p:grpSpPr>
              <p:pic>
                <p:nvPicPr>
                  <p:cNvPr id="16"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4280199" y="3069800"/>
                    <a:ext cx="857249" cy="857249"/>
                    <a:chOff x="2211902" y="3040062"/>
                    <a:chExt cx="857249" cy="857249"/>
                  </a:xfrm>
                </p:grpSpPr>
                <p:sp>
                  <p:nvSpPr>
                    <p:cNvPr id="39" name="Rectangle 38"/>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0"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5" name="Picture 14"/>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10" name="Picture 9"/>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11" name="Picture 10"/>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12" name="Picture 11"/>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13" name="Picture 12"/>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8" name="Picture 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Tree>
    <p:extLst>
      <p:ext uri="{BB962C8B-B14F-4D97-AF65-F5344CB8AC3E}">
        <p14:creationId xmlns:p14="http://schemas.microsoft.com/office/powerpoint/2010/main" val="40937247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28"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a:ea typeface="+mn-ea"/>
                <a:cs typeface="+mn-cs"/>
              </a:rPr>
              <a:t>Partners and ISVs</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Expand the number of services you integrate with</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Provide the extensibility your customers need</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Increase exposure and adoption</a:t>
            </a:r>
            <a:endParaRPr kumimoji="0" lang="en-CA"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86" y="0"/>
            <a:ext cx="11296416" cy="738664"/>
          </a:xfrm>
        </p:spPr>
        <p:txBody>
          <a:bodyPr>
            <a:normAutofit/>
          </a:bodyPr>
          <a:lstStyle/>
          <a:p>
            <a:r>
              <a:rPr lang="en-US" sz="4000" dirty="0">
                <a:solidFill>
                  <a:srgbClr val="418AB3"/>
                </a:solidFill>
              </a:rPr>
              <a:t>Connecting your services to PowerApps &amp; Flow</a:t>
            </a:r>
          </a:p>
        </p:txBody>
      </p:sp>
      <p:sp>
        <p:nvSpPr>
          <p:cNvPr id="3" name="Content Placeholder 2"/>
          <p:cNvSpPr>
            <a:spLocks noGrp="1"/>
          </p:cNvSpPr>
          <p:nvPr>
            <p:ph type="body" sz="quarter" idx="10"/>
          </p:nvPr>
        </p:nvSpPr>
        <p:spPr>
          <a:xfrm>
            <a:off x="269240" y="1189494"/>
            <a:ext cx="6349675" cy="5668019"/>
          </a:xfrm>
        </p:spPr>
        <p:txBody>
          <a:bodyPr>
            <a:normAutofit lnSpcReduction="10000"/>
          </a:bodyPr>
          <a:lstStyle/>
          <a:p>
            <a:r>
              <a:rPr lang="en-US" dirty="0"/>
              <a:t>PowerApps &amp; Flow are fully metadata-driven and extensible so you can connect to any of your own services</a:t>
            </a:r>
          </a:p>
          <a:p>
            <a:pPr lvl="1"/>
            <a:r>
              <a:rPr lang="en-US" dirty="0"/>
              <a:t>Even connect to 3</a:t>
            </a:r>
            <a:r>
              <a:rPr lang="en-US" baseline="30000" dirty="0"/>
              <a:t>rd</a:t>
            </a:r>
            <a:r>
              <a:rPr lang="en-US" dirty="0"/>
              <a:t> party services you consume</a:t>
            </a:r>
          </a:p>
          <a:p>
            <a:r>
              <a:rPr lang="en-US" dirty="0"/>
              <a:t>Custom APIs within an organization</a:t>
            </a:r>
          </a:p>
          <a:p>
            <a:pPr lvl="1"/>
            <a:r>
              <a:rPr lang="en-US" dirty="0"/>
              <a:t>Scoped to a company so that you can build something that’s unique to that organization</a:t>
            </a:r>
          </a:p>
          <a:p>
            <a:r>
              <a:rPr lang="en-US" dirty="0"/>
              <a:t>Leverage Azure functions within your apps &amp; flows</a:t>
            </a:r>
          </a:p>
          <a:p>
            <a:r>
              <a:rPr lang="en-US" sz="2059" dirty="0">
                <a:gradFill>
                  <a:gsLst>
                    <a:gs pos="1250">
                      <a:schemeClr val="tx1"/>
                    </a:gs>
                    <a:gs pos="100000">
                      <a:schemeClr val="tx1"/>
                    </a:gs>
                  </a:gsLst>
                  <a:lin ang="5400000" scaled="0"/>
                </a:gradFill>
              </a:rPr>
              <a:t>Via custom APIs today, integrated support coming soon</a:t>
            </a:r>
          </a:p>
          <a:p>
            <a:pPr lvl="1"/>
            <a:endParaRPr lang="en-US" dirty="0"/>
          </a:p>
        </p:txBody>
      </p:sp>
      <p:pic>
        <p:nvPicPr>
          <p:cNvPr id="6" name="Picture 5"/>
          <p:cNvPicPr>
            <a:picLocks noChangeAspect="1"/>
          </p:cNvPicPr>
          <p:nvPr/>
        </p:nvPicPr>
        <p:blipFill rotWithShape="1">
          <a:blip r:embed="rId2"/>
          <a:srcRect l="14354" t="16742" r="58751" b="25205"/>
          <a:stretch/>
        </p:blipFill>
        <p:spPr>
          <a:xfrm>
            <a:off x="7515339" y="1199743"/>
            <a:ext cx="4098381" cy="4975838"/>
          </a:xfrm>
          <a:prstGeom prst="rect">
            <a:avLst/>
          </a:prstGeom>
        </p:spPr>
      </p:pic>
    </p:spTree>
    <p:extLst>
      <p:ext uri="{BB962C8B-B14F-4D97-AF65-F5344CB8AC3E}">
        <p14:creationId xmlns:p14="http://schemas.microsoft.com/office/powerpoint/2010/main" val="28523254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Develop</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Build, secure and describe your API</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Import from existing artifacts (Open API, Postman) or build from scratch</a:t>
            </a:r>
            <a:endPar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Test</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Validate your API calls </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Share</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388</TotalTime>
  <Words>1035</Words>
  <Application>Microsoft Office PowerPoint</Application>
  <PresentationFormat>Widescreen</PresentationFormat>
  <Paragraphs>227</Paragraphs>
  <Slides>20</Slides>
  <Notes>15</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20</vt:i4>
      </vt:variant>
    </vt:vector>
  </HeadingPairs>
  <TitlesOfParts>
    <vt:vector size="39" baseType="lpstr">
      <vt:lpstr>Arial</vt:lpstr>
      <vt:lpstr>Calibri</vt:lpstr>
      <vt:lpstr>Calibri Light</vt:lpstr>
      <vt:lpstr>Consolas</vt:lpstr>
      <vt:lpstr>Proxima Nova</vt:lpstr>
      <vt:lpstr>Proxima Nova Semibold</vt:lpstr>
      <vt:lpstr>Segoe UI</vt:lpstr>
      <vt:lpstr>Segoe UI Light</vt:lpstr>
      <vt:lpstr>Segoe UI Semibold</vt:lpstr>
      <vt:lpstr>Segoe UI Semilight</vt:lpstr>
      <vt:lpstr>Tahoma</vt:lpstr>
      <vt:lpstr>Times New Roman</vt:lpstr>
      <vt:lpstr>Wingdings</vt:lpstr>
      <vt:lpstr>Office Theme</vt:lpstr>
      <vt:lpstr>1_M365 PPT Template - 2017</vt:lpstr>
      <vt:lpstr>Black Template</vt:lpstr>
      <vt:lpstr>Light Gray Template</vt:lpstr>
      <vt:lpstr>1_Office Theme</vt:lpstr>
      <vt:lpstr>2_Office Theme</vt:lpstr>
      <vt:lpstr>PowerPoint Presentation</vt:lpstr>
      <vt:lpstr>Course Overview</vt:lpstr>
      <vt:lpstr>PowerPoint Presentation</vt:lpstr>
      <vt:lpstr>Agenda</vt:lpstr>
      <vt:lpstr>Connectors</vt:lpstr>
      <vt:lpstr>PowerPoint Presentation</vt:lpstr>
      <vt:lpstr>Why build a connector?</vt:lpstr>
      <vt:lpstr>Connecting your services to PowerApps &amp; Flow</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PowerPoint Presentation</vt:lpstr>
      <vt:lpstr>PowerPoint Presentation</vt:lpstr>
      <vt:lpstr>PowerPoint Presentation</vt:lpstr>
      <vt:lpstr>Day 4 - Monitoring &amp; Administration of Power Automate</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60</cp:revision>
  <dcterms:created xsi:type="dcterms:W3CDTF">2020-02-12T12:44:10Z</dcterms:created>
  <dcterms:modified xsi:type="dcterms:W3CDTF">2020-05-10T07:38:41Z</dcterms:modified>
</cp:coreProperties>
</file>